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69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01459-ED2D-4454-E1DE-CDE9E83C9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BFCDD-CCC7-FEB7-3DE5-A61B3EA5B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31213-4D0F-2C08-9809-BF0BEFFEB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95EED-79C9-160C-C8C6-5EA714FB6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9CC99-FBB1-4C3D-8102-DB8182E9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2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1B08-E16B-3A8B-BA50-E2C1F535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79B40-7C94-8DA4-D18D-39994DA80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F472C-6DD4-8D58-C645-21895FA59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7A85E-5983-53BB-E78E-32066090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A7287-3C97-DA80-CDCE-11B83D8FA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67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2E49-CC3F-76F6-F0E2-0EAE65B59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77535-FABF-6C03-405C-2FA9ADF2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5BCF-EBFB-0ECE-91D6-E472F5F3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83CE9-177D-2B62-AE17-E25484EB9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39A01-1816-7766-0646-E0966C8FD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8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46C73-2C6D-653F-2C61-5CCBAA4DD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D90DB-013F-DBD5-3DD1-EE6E7CBE5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EC8616-C48F-8C10-1CA7-DA5C075C9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FA977-2CF5-C485-F054-0A9987ED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9E6AF-E3AD-4E30-ECE0-1095EABB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D3686-5E1A-774E-B185-DEDB49CF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9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213D6-ADCA-A294-9EBC-EBAF61691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E5AC9-0F0A-836E-D999-2E7629D25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9F7F9-7E09-631B-7352-97309C0F9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F1006-1383-499B-02DD-578C3EA10F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1C1AE5-A903-AF13-DBB6-940870BE2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75EC2-93F2-BF07-10A8-B93A6C411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E38EBD-BEB9-7868-1BEA-6798216FB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9BFCF7-0745-4874-11CB-14DBF7E1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9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C789-5BE2-1F2A-7A07-53ED9FF88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F6A36A-39E1-0B3F-F811-4D884B181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299642-D292-8AC5-9889-79ABBFB13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A3B07-9750-8DAA-EB87-46177EED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5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A70A0B-84B1-6494-E7E3-E4628E7C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73B522-6386-F81B-FAAB-94C4B9B6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71C-4D24-7E43-13A5-080C5CD8A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8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73619-86B4-2B3D-856F-9A02CFF2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DDDAD-39C6-F59B-8DB9-2BDF26328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A6DA5-1E03-5F06-5112-230AB74A2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1D886-27D4-2D2E-A4E5-9581B3AD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84DF0-C292-7661-A412-27BBB1C1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B2AD5D-513F-C855-989A-BA0193809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92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C2D27-243C-5D15-940D-A73CAB40B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7690BA-3DCA-73C8-9EC4-AC2D15442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C8110-FCBD-A88F-EEC8-728C34A08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A184E-F31D-F59B-FCA4-2A5D8C768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3D744-ADAC-668F-B9E4-141216A71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9923A6-0457-163E-D442-CC3D5DB5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2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1995-FA88-71A4-1115-88EAAD29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85CF3-DC7A-BFF5-6948-16DDC5929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B2092-A14B-DBE7-4880-6AF09C9F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F923D-86B0-0003-4611-F4C22A0B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8EDB5-0923-3198-87B6-77DD2350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098A93-77DB-1FE1-1EB3-ADD803C19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7135B4-9E3C-ECBD-2432-7A2BB664C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D29A3-CBE4-7EFD-BDAA-074454C07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85B05-2969-B42D-63BA-71B11DDB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1A5BA-953F-0F78-CDC8-5A80B438D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0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0D8CC6-8131-7B9E-DBC3-F7776B56B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534DA-5ABE-661E-18CA-4429CB1F2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69D64-E2A1-5294-B7B1-1A1E8846B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FA3AB-9F65-4145-8D7C-74F6D1942F0B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52EC2-F3FE-1D32-3364-42DE8DB91B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3DBEB-CFA5-404A-2EC0-F6399306E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lgametheory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74ABD9-8423-51CC-FE66-0EE1FDD0E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079" r="9089" b="-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5F9B5-8C97-B94E-E75C-9A1D87D95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CIS 6200</a:t>
            </a:r>
            <a:br>
              <a:rPr lang="en-US" sz="4000" dirty="0"/>
            </a:br>
            <a:r>
              <a:rPr lang="en-US" sz="4000" dirty="0"/>
              <a:t>Learning in Games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0FA7D-3CE2-FDD4-9944-37BB427D2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(And Games in Learning)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Aaron Roth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800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2DF3-E701-F931-4A09-D8C0E40A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 (Organizational Basics)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05061-CE27-054F-221D-0AB622767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Professor: Aaron Roth</a:t>
            </a:r>
          </a:p>
          <a:p>
            <a:r>
              <a:rPr lang="en-US" dirty="0"/>
              <a:t>TA: George </a:t>
            </a:r>
            <a:r>
              <a:rPr lang="en-US" dirty="0" err="1"/>
              <a:t>Noarov</a:t>
            </a:r>
            <a:endParaRPr lang="en-US" dirty="0"/>
          </a:p>
          <a:p>
            <a:r>
              <a:rPr lang="en-US" dirty="0"/>
              <a:t>Course Website: </a:t>
            </a:r>
            <a:r>
              <a:rPr lang="en-US" dirty="0">
                <a:hlinkClick r:id="rId2"/>
              </a:rPr>
              <a:t>https://mlgametheory.com/</a:t>
            </a:r>
            <a:r>
              <a:rPr lang="en-US" dirty="0"/>
              <a:t> </a:t>
            </a:r>
          </a:p>
          <a:p>
            <a:r>
              <a:rPr lang="en-US" dirty="0"/>
              <a:t>Class Communication: Slack --- if you aren’t already in the workspace, join from the website.</a:t>
            </a:r>
          </a:p>
          <a:p>
            <a:r>
              <a:rPr lang="en-US" dirty="0"/>
              <a:t>Format: Biweekly lectures. Active participation strongly encouraged --- we’re all learning together. </a:t>
            </a:r>
          </a:p>
        </p:txBody>
      </p:sp>
    </p:spTree>
    <p:extLst>
      <p:ext uri="{BB962C8B-B14F-4D97-AF65-F5344CB8AC3E}">
        <p14:creationId xmlns:p14="http://schemas.microsoft.com/office/powerpoint/2010/main" val="4152885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A19C9-1A30-B9DA-BD28-512539C7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 (Organizational Basics)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AF584-1A07-3298-0A11-50CCE31A1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Goal: To bring everyone up to and beyond the research frontier on a mathematical topic within ML/game theory.</a:t>
            </a:r>
          </a:p>
          <a:p>
            <a:r>
              <a:rPr lang="en-US" dirty="0"/>
              <a:t>No exams. Maybe a few problem sets.</a:t>
            </a:r>
          </a:p>
          <a:p>
            <a:r>
              <a:rPr lang="en-US" dirty="0"/>
              <a:t>Attendance</a:t>
            </a:r>
            <a:r>
              <a:rPr lang="en-US"/>
              <a:t>/Participation</a:t>
            </a:r>
            <a:endParaRPr lang="en-US" dirty="0"/>
          </a:p>
          <a:p>
            <a:r>
              <a:rPr lang="en-US" dirty="0"/>
              <a:t>Primary deliverable: A semester long course project</a:t>
            </a:r>
          </a:p>
          <a:p>
            <a:pPr lvl="1"/>
            <a:r>
              <a:rPr lang="en-US" dirty="0"/>
              <a:t>Ambition should be to produce novel/publishable research.</a:t>
            </a:r>
          </a:p>
          <a:p>
            <a:pPr lvl="1"/>
            <a:r>
              <a:rPr lang="en-US" dirty="0"/>
              <a:t>Research is a team sport: Groups (2-4 people) encouraged.</a:t>
            </a:r>
          </a:p>
          <a:p>
            <a:pPr lvl="1"/>
            <a:r>
              <a:rPr lang="en-US" dirty="0"/>
              <a:t>Last few weeks will be devoted to project presentations.</a:t>
            </a:r>
          </a:p>
          <a:p>
            <a:pPr lvl="1"/>
            <a:r>
              <a:rPr lang="en-US" dirty="0"/>
              <a:t>Final report (~ 10 pages or more if needed) due during finals period. </a:t>
            </a:r>
          </a:p>
        </p:txBody>
      </p:sp>
    </p:spTree>
    <p:extLst>
      <p:ext uri="{BB962C8B-B14F-4D97-AF65-F5344CB8AC3E}">
        <p14:creationId xmlns:p14="http://schemas.microsoft.com/office/powerpoint/2010/main" val="828076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58880-212E-6753-372F-71BE5BE0C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this Course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E9FD1-59F8-E6D2-6CF5-EC1F719BB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tight interplay between learning and games.</a:t>
            </a:r>
          </a:p>
          <a:p>
            <a:pPr lvl="1"/>
            <a:r>
              <a:rPr lang="en-US" dirty="0"/>
              <a:t>Thinking about interacting strategic agents in decentralized, information-poor settings requires thinking about learning in adversarial environments, and…</a:t>
            </a:r>
          </a:p>
          <a:p>
            <a:pPr lvl="1"/>
            <a:r>
              <a:rPr lang="en-US" dirty="0"/>
              <a:t>Thinking about prediction in adversarial/non-stationary settings (i.e. prediction with robust guarantees) requires thinking strategically and game theoretically.</a:t>
            </a:r>
          </a:p>
        </p:txBody>
      </p:sp>
    </p:spTree>
    <p:extLst>
      <p:ext uri="{BB962C8B-B14F-4D97-AF65-F5344CB8AC3E}">
        <p14:creationId xmlns:p14="http://schemas.microsoft.com/office/powerpoint/2010/main" val="282299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Introduction to Sequential Prediction/Action</a:t>
            </a:r>
          </a:p>
          <a:p>
            <a:pPr lvl="1"/>
            <a:r>
              <a:rPr lang="en-US" dirty="0"/>
              <a:t>Warmup: Finding the Perfect Action (When One Exist)</a:t>
            </a:r>
          </a:p>
          <a:p>
            <a:pPr lvl="1"/>
            <a:r>
              <a:rPr lang="en-US" dirty="0"/>
              <a:t>Multiplicative Weights: Competing with the Best Action in Hindsight</a:t>
            </a:r>
          </a:p>
          <a:p>
            <a:pPr lvl="1"/>
            <a:r>
              <a:rPr lang="en-US" dirty="0"/>
              <a:t>Large Action Spaces and Follow the Perturbed Leader</a:t>
            </a:r>
          </a:p>
          <a:p>
            <a:pPr lvl="1"/>
            <a:r>
              <a:rPr lang="en-US" dirty="0"/>
              <a:t>Follow the Regularized Leader and Online Gradient Descent</a:t>
            </a:r>
          </a:p>
          <a:p>
            <a:pPr lvl="1"/>
            <a:r>
              <a:rPr lang="en-US" dirty="0"/>
              <a:t>General Online Convex Optimization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7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Zero Sum Games and the Minimax Theorem</a:t>
            </a:r>
          </a:p>
          <a:p>
            <a:pPr lvl="1"/>
            <a:r>
              <a:rPr lang="en-US" dirty="0"/>
              <a:t>Intro to Zero Sum Games</a:t>
            </a:r>
          </a:p>
          <a:p>
            <a:pPr lvl="1"/>
            <a:r>
              <a:rPr lang="en-US" dirty="0"/>
              <a:t>Proving the Minimax Theorem via Sequential Decision Making</a:t>
            </a:r>
          </a:p>
          <a:p>
            <a:pPr lvl="1"/>
            <a:r>
              <a:rPr lang="en-US" dirty="0"/>
              <a:t>Computing Minimax Strategies via Sequential Decision Making</a:t>
            </a:r>
          </a:p>
          <a:p>
            <a:pPr lvl="1"/>
            <a:r>
              <a:rPr lang="en-US" dirty="0"/>
              <a:t>And back: (Re)deriving Sequential Decision Making </a:t>
            </a:r>
            <a:r>
              <a:rPr lang="en-US" dirty="0" err="1"/>
              <a:t>Algs</a:t>
            </a:r>
            <a:r>
              <a:rPr lang="en-US" dirty="0"/>
              <a:t> from Minimax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6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Multiobjective</a:t>
            </a:r>
            <a:r>
              <a:rPr lang="en-US" dirty="0"/>
              <a:t> Sequential Learning:</a:t>
            </a:r>
          </a:p>
          <a:p>
            <a:pPr lvl="1"/>
            <a:r>
              <a:rPr lang="en-US" dirty="0"/>
              <a:t>A General Game Theoretic Framework for </a:t>
            </a:r>
            <a:r>
              <a:rPr lang="en-US" dirty="0" err="1"/>
              <a:t>Multiobjective</a:t>
            </a:r>
            <a:r>
              <a:rPr lang="en-US" dirty="0"/>
              <a:t> Learning</a:t>
            </a:r>
          </a:p>
          <a:p>
            <a:pPr lvl="1"/>
            <a:r>
              <a:rPr lang="en-US" dirty="0"/>
              <a:t>Controlling Regret Across Multiple Subsequences</a:t>
            </a:r>
          </a:p>
          <a:p>
            <a:pPr lvl="1"/>
            <a:r>
              <a:rPr lang="en-US" dirty="0"/>
              <a:t>Deriving Algorithms for Adaptive and Group-Wise Regret</a:t>
            </a:r>
          </a:p>
          <a:p>
            <a:pPr lvl="1"/>
            <a:r>
              <a:rPr lang="en-US" dirty="0"/>
              <a:t>The General Case, with Applications to Learning Correlated Equilibrium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Prediction and Calibration</a:t>
            </a:r>
          </a:p>
          <a:p>
            <a:pPr lvl="1"/>
            <a:r>
              <a:rPr lang="en-US" dirty="0"/>
              <a:t>Rather than making decisions, how to make predictions useful for many downstream decision makers.</a:t>
            </a:r>
          </a:p>
          <a:p>
            <a:pPr lvl="1"/>
            <a:r>
              <a:rPr lang="en-US" dirty="0"/>
              <a:t>Game-theoretic algorithms for high dimensional “Calibrated” forecasting</a:t>
            </a:r>
          </a:p>
          <a:p>
            <a:pPr lvl="1"/>
            <a:r>
              <a:rPr lang="en-US" dirty="0"/>
              <a:t>Applications: Coordinating Many Naïve Decision Makers</a:t>
            </a:r>
          </a:p>
          <a:p>
            <a:pPr lvl="1"/>
            <a:r>
              <a:rPr lang="en-US" dirty="0"/>
              <a:t>Applications: Decision Making with Very Large Action Spaces: Playing in Extensive Form Games.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36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Other Topics:</a:t>
            </a:r>
          </a:p>
          <a:p>
            <a:pPr lvl="1"/>
            <a:r>
              <a:rPr lang="en-US" dirty="0"/>
              <a:t>Sequential Contract Theory</a:t>
            </a:r>
          </a:p>
          <a:p>
            <a:pPr lvl="2"/>
            <a:r>
              <a:rPr lang="en-US" dirty="0"/>
              <a:t>Dispensing with Common Priors</a:t>
            </a:r>
          </a:p>
          <a:p>
            <a:pPr lvl="2"/>
            <a:r>
              <a:rPr lang="en-US" dirty="0"/>
              <a:t>Choosing Amongst Strategic Agents</a:t>
            </a:r>
          </a:p>
          <a:p>
            <a:pPr lvl="2"/>
            <a:r>
              <a:rPr lang="en-US" dirty="0"/>
              <a:t>Limited Liability Contracts</a:t>
            </a:r>
          </a:p>
          <a:p>
            <a:pPr lvl="1"/>
            <a:r>
              <a:rPr lang="en-US" dirty="0"/>
              <a:t>“Optimistic” Algorithms and Faster Convergence to Equilibrium in Self Play</a:t>
            </a:r>
          </a:p>
          <a:p>
            <a:pPr lvl="1"/>
            <a:r>
              <a:rPr lang="en-US" dirty="0"/>
              <a:t>Batch Multi-objective Learning</a:t>
            </a:r>
          </a:p>
          <a:p>
            <a:pPr lvl="2"/>
            <a:r>
              <a:rPr lang="en-US" dirty="0"/>
              <a:t>Learning with Fairness and Privacy Constraints</a:t>
            </a:r>
          </a:p>
          <a:p>
            <a:pPr lvl="2"/>
            <a:r>
              <a:rPr lang="en-US" dirty="0"/>
              <a:t>Robust/Multi-Distribution Learning</a:t>
            </a:r>
          </a:p>
          <a:p>
            <a:pPr lvl="1"/>
            <a:r>
              <a:rPr lang="en-US" dirty="0"/>
              <a:t>Advanced Optimization via Game Theory</a:t>
            </a:r>
          </a:p>
          <a:p>
            <a:pPr lvl="2"/>
            <a:r>
              <a:rPr lang="en-US" dirty="0"/>
              <a:t>Game theoretic derivations of accelerated optimization techniques, projection free techniques, etc. </a:t>
            </a:r>
          </a:p>
          <a:p>
            <a:pPr lvl="1"/>
            <a:endParaRPr lang="en-US" dirty="0"/>
          </a:p>
        </p:txBody>
      </p:sp>
      <p:pic>
        <p:nvPicPr>
          <p:cNvPr id="8" name="Content Placeholder 7" descr="A wooden frame in a forest&#10;&#10;Description automatically generated">
            <a:extLst>
              <a:ext uri="{FF2B5EF4-FFF2-40B4-BE49-F238E27FC236}">
                <a16:creationId xmlns:a16="http://schemas.microsoft.com/office/drawing/2014/main" id="{B5CB4EB5-803F-B852-7B4D-002A7940D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488" y="0"/>
            <a:ext cx="1890747" cy="1890747"/>
          </a:xfrm>
        </p:spPr>
      </p:pic>
    </p:spTree>
    <p:extLst>
      <p:ext uri="{BB962C8B-B14F-4D97-AF65-F5344CB8AC3E}">
        <p14:creationId xmlns:p14="http://schemas.microsoft.com/office/powerpoint/2010/main" val="29341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DB26-A877-7140-D342-392E4AD1F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56900-C7CC-F477-BE55-DFD2D44EC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1424A93-B745-FBB5-0AAB-307EEDF447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15168"/>
              </p:ext>
            </p:extLst>
          </p:nvPr>
        </p:nvGraphicFramePr>
        <p:xfrm>
          <a:off x="3397250" y="719138"/>
          <a:ext cx="539591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176960" imgH="7205760" progId="PBrush">
                  <p:embed/>
                </p:oleObj>
              </mc:Choice>
              <mc:Fallback>
                <p:oleObj name="Bitmap Image" r:id="rId2" imgW="7176960" imgH="7205760" progId="PBrush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A13F9FFC-28C9-D721-5BAA-513BC8CA49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97250" y="719138"/>
                        <a:ext cx="539591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8810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482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Bitmap Image</vt:lpstr>
      <vt:lpstr>CIS 6200 Learning in Games</vt:lpstr>
      <vt:lpstr>Welcome! (Organizational Basics)</vt:lpstr>
      <vt:lpstr>Welcome! (Organizational Basics)</vt:lpstr>
      <vt:lpstr>What is this Course About</vt:lpstr>
      <vt:lpstr>A (Rough) Roadmap</vt:lpstr>
      <vt:lpstr>A (Rough) Roadmap</vt:lpstr>
      <vt:lpstr>A (Rough) Roadmap</vt:lpstr>
      <vt:lpstr>A (Rough) Roadmap</vt:lpstr>
      <vt:lpstr>A (Rough) Roadmap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6200 Learning in Games</dc:title>
  <dc:creator>Roth, Aaron L</dc:creator>
  <cp:lastModifiedBy>Aaron Roth</cp:lastModifiedBy>
  <cp:revision>7</cp:revision>
  <dcterms:created xsi:type="dcterms:W3CDTF">2023-08-28T18:02:39Z</dcterms:created>
  <dcterms:modified xsi:type="dcterms:W3CDTF">2023-08-29T13:24:59Z</dcterms:modified>
</cp:coreProperties>
</file>